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  <p:sldMasterId id="2147483770" r:id="rId2"/>
  </p:sldMasterIdLst>
  <p:sldIdLst>
    <p:sldId id="256" r:id="rId3"/>
    <p:sldId id="258" r:id="rId4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6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7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16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32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71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62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16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18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0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430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3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517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14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45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267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9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9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93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7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7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8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9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38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9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4EF7A6D-1743-4D84-A241-86BD276A4E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</a:blip>
          <a:srcRect t="14644" b="1086"/>
          <a:stretch/>
        </p:blipFill>
        <p:spPr>
          <a:xfrm>
            <a:off x="0" y="-200015"/>
            <a:ext cx="12191980" cy="68579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67B713-03D7-43C0-89A9-E117CFD23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dirty="0"/>
              <a:t>State of Indiana COVID-19 Response Plans effective 4/6 – 4/30/2021.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23E6-4644-42F5-AA64-BEEBB1CF4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effectLst>
            <a:outerShdw blurRad="50800" dist="50800" dir="5400000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r>
              <a:rPr lang="en-US" dirty="0"/>
              <a:t>Thurston Springer Financial. Together.</a:t>
            </a:r>
          </a:p>
          <a:p>
            <a:r>
              <a:rPr lang="en-US" dirty="0"/>
              <a:t>State of Indiana Executive Order 21-09. Governor Eric J. Holcomb</a:t>
            </a:r>
          </a:p>
          <a:p>
            <a:r>
              <a:rPr lang="en-US" dirty="0" err="1"/>
              <a:t>Wilkow</a:t>
            </a:r>
            <a:r>
              <a:rPr lang="en-US" dirty="0"/>
              <a:t> Building </a:t>
            </a:r>
            <a:r>
              <a:rPr lang="en-US" dirty="0" err="1"/>
              <a:t>Mgmt</a:t>
            </a:r>
            <a:r>
              <a:rPr lang="en-US" dirty="0"/>
              <a:t> Notice Friday, April 2, 2021. Anytime you or a guest are outside of your personal suite, a mask will be required.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0E4145-4709-46E0-9AA7-35187AD5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7500" y="1825625"/>
            <a:ext cx="4686299" cy="483235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After careful consideration, Thurston Springer is moving forward in response to Executive Order 21-09.</a:t>
            </a:r>
          </a:p>
          <a:p>
            <a:r>
              <a:rPr lang="en-US" b="1" dirty="0">
                <a:solidFill>
                  <a:srgbClr val="FF0000"/>
                </a:solidFill>
              </a:rPr>
              <a:t>In office buildings</a:t>
            </a:r>
            <a:r>
              <a:rPr lang="en-US" dirty="0"/>
              <a:t>, continue to wear a mask in all common areas: entering/exiting the building, elevator, hallway, restroom</a:t>
            </a:r>
          </a:p>
          <a:p>
            <a:r>
              <a:rPr lang="en-US" b="1" dirty="0">
                <a:solidFill>
                  <a:srgbClr val="FF0000"/>
                </a:solidFill>
              </a:rPr>
              <a:t>In your office suite leased by TSF</a:t>
            </a:r>
            <a:r>
              <a:rPr lang="en-US" dirty="0"/>
              <a:t>, wearing a mask  has changed from ‘mandatory’ to ‘advisory’</a:t>
            </a:r>
          </a:p>
          <a:p>
            <a:r>
              <a:rPr lang="en-US" dirty="0"/>
              <a:t>Continue to: Follow enhanced cleaning &amp; disinfecting protocols, especially for high-touch surfaces</a:t>
            </a:r>
          </a:p>
          <a:p>
            <a:r>
              <a:rPr lang="en-US" dirty="0"/>
              <a:t>Wash hands regularly or use hand sanitizer</a:t>
            </a:r>
          </a:p>
          <a:p>
            <a:r>
              <a:rPr lang="en-US" dirty="0"/>
              <a:t>Social distancing is recommended</a:t>
            </a:r>
          </a:p>
          <a:p>
            <a:r>
              <a:rPr lang="en-US" dirty="0"/>
              <a:t>Alert HR when you feel ill</a:t>
            </a:r>
          </a:p>
        </p:txBody>
      </p:sp>
    </p:spTree>
    <p:extLst>
      <p:ext uri="{BB962C8B-B14F-4D97-AF65-F5344CB8AC3E}">
        <p14:creationId xmlns:p14="http://schemas.microsoft.com/office/powerpoint/2010/main" val="157251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CF25-7180-4D25-998A-C60FE3681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Be Smart &amp; Safe ‘Indiana’  </a:t>
            </a:r>
            <a:br>
              <a:rPr lang="en-US" dirty="0"/>
            </a:br>
            <a:r>
              <a:rPr lang="en-US" dirty="0"/>
              <a:t>Moving from Mandatory to Advisory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0F831-0C89-4617-A0B0-8DFDBC500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Be respectful of individual health choices &amp; decisions.  Some individuals will want to continue wearing face masks and some will not. Do what makes you feel comfortable.</a:t>
            </a:r>
          </a:p>
          <a:p>
            <a:r>
              <a:rPr lang="en-US" dirty="0"/>
              <a:t>Continue to wear a face covering when clients or guests are present, if that’s what they prefer. </a:t>
            </a:r>
          </a:p>
          <a:p>
            <a:r>
              <a:rPr lang="en-US" dirty="0"/>
              <a:t>Exercise Caution at All Times.  Keep yourself and the office as safe as possible.</a:t>
            </a:r>
          </a:p>
          <a:p>
            <a:r>
              <a:rPr lang="en-US" dirty="0"/>
              <a:t>Promptly separate yourself if you feel ill with COVID symptoms.  Alert HR Call 317-581-4013 or Text 317-441-6812. Restrict your access to the office until recovered. Employees are encouraged to stay at home until free of fever and symptoms. Read the Employee Handbook for up-to-date sick leave policies. Staff are granted PTO/Flex-time for sick and personal use. Contact HR for extenuating circumstances.</a:t>
            </a:r>
          </a:p>
          <a:p>
            <a:r>
              <a:rPr lang="en-US" dirty="0"/>
              <a:t>Disinfect. Spread out in common areas. </a:t>
            </a:r>
          </a:p>
          <a:p>
            <a:r>
              <a:rPr lang="en-US" dirty="0"/>
              <a:t>To offer your feedback, contact Lisa Lauria. We’ll be monitoring daily; assessing how safe it is to remain in an Advisory stage. We’ll make decisions quickly, if necessary.</a:t>
            </a:r>
          </a:p>
          <a:p>
            <a:r>
              <a:rPr lang="en-US" dirty="0"/>
              <a:t>Thanks for your continued support and for doing your part!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0749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43541"/>
      </a:dk2>
      <a:lt2>
        <a:srgbClr val="E4E8E2"/>
      </a:lt2>
      <a:accent1>
        <a:srgbClr val="A629E7"/>
      </a:accent1>
      <a:accent2>
        <a:srgbClr val="6640DC"/>
      </a:accent2>
      <a:accent3>
        <a:srgbClr val="2F4FE7"/>
      </a:accent3>
      <a:accent4>
        <a:srgbClr val="1787D5"/>
      </a:accent4>
      <a:accent5>
        <a:srgbClr val="20B6B5"/>
      </a:accent5>
      <a:accent6>
        <a:srgbClr val="14B973"/>
      </a:accent6>
      <a:hlink>
        <a:srgbClr val="358E9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353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Elephant</vt:lpstr>
      <vt:lpstr>BrushVTI</vt:lpstr>
      <vt:lpstr>Office Theme</vt:lpstr>
      <vt:lpstr>State of Indiana COVID-19 Response Plans effective 4/6 – 4/30/2021. </vt:lpstr>
      <vt:lpstr>    Be Smart &amp; Safe ‘Indiana’   Moving from Mandatory to Advisory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Thurston Springer Re-integrating Plan</dc:title>
  <dc:creator>Lauria, Lisa</dc:creator>
  <cp:lastModifiedBy>Lauria, Lisa</cp:lastModifiedBy>
  <cp:revision>30</cp:revision>
  <cp:lastPrinted>2021-04-05T19:33:21Z</cp:lastPrinted>
  <dcterms:created xsi:type="dcterms:W3CDTF">2020-05-28T18:39:17Z</dcterms:created>
  <dcterms:modified xsi:type="dcterms:W3CDTF">2021-04-05T19:46:16Z</dcterms:modified>
</cp:coreProperties>
</file>